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66" r:id="rId8"/>
    <p:sldId id="262" r:id="rId9"/>
    <p:sldId id="259" r:id="rId10"/>
    <p:sldId id="260" r:id="rId11"/>
    <p:sldId id="261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>
        <p:scale>
          <a:sx n="60" d="100"/>
          <a:sy n="60" d="100"/>
        </p:scale>
        <p:origin x="42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2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4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6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0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6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9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4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76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64490-B4D3-4F81-A60E-B9CA013C1A34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F9931-5DB7-40C0-9FE9-E31757793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7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the I35 Mutations of Galactin-8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Megan Brady, Amber Jessop, Krystle Reiss</a:t>
            </a:r>
          </a:p>
        </p:txBody>
      </p:sp>
    </p:spTree>
    <p:extLst>
      <p:ext uri="{BB962C8B-B14F-4D97-AF65-F5344CB8AC3E}">
        <p14:creationId xmlns:p14="http://schemas.microsoft.com/office/powerpoint/2010/main" val="45899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I35F RMSD Calculations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8" t="20153" r="25309" b="15169"/>
          <a:stretch/>
        </p:blipFill>
        <p:spPr>
          <a:xfrm>
            <a:off x="7634177" y="1215182"/>
            <a:ext cx="3626412" cy="2722267"/>
          </a:xfrm>
        </p:spPr>
      </p:pic>
      <p:sp>
        <p:nvSpPr>
          <p:cNvPr id="5" name="TextBox 4"/>
          <p:cNvSpPr txBox="1"/>
          <p:nvPr/>
        </p:nvSpPr>
        <p:spPr>
          <a:xfrm>
            <a:off x="7751490" y="4787506"/>
            <a:ext cx="339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heavy atom </a:t>
            </a:r>
          </a:p>
          <a:p>
            <a:r>
              <a:rPr lang="en-US" dirty="0"/>
              <a:t>RMSD: 0.591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2" t="26046" r="28488" b="13798"/>
          <a:stretch/>
        </p:blipFill>
        <p:spPr>
          <a:xfrm>
            <a:off x="946299" y="1690688"/>
            <a:ext cx="4954772" cy="412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6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Pipeline: Rosetta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9" t="26044" r="35746" b="58342"/>
          <a:stretch/>
        </p:blipFill>
        <p:spPr>
          <a:xfrm>
            <a:off x="1555086" y="4969284"/>
            <a:ext cx="8888818" cy="1424763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613535"/>
              </p:ext>
            </p:extLst>
          </p:nvPr>
        </p:nvGraphicFramePr>
        <p:xfrm>
          <a:off x="8012445" y="1027906"/>
          <a:ext cx="3215536" cy="324660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537108">
                  <a:extLst>
                    <a:ext uri="{9D8B030D-6E8A-4147-A177-3AD203B41FA5}">
                      <a16:colId xmlns:a16="http://schemas.microsoft.com/office/drawing/2014/main" val="3462428386"/>
                    </a:ext>
                  </a:extLst>
                </a:gridCol>
                <a:gridCol w="1678428">
                  <a:extLst>
                    <a:ext uri="{9D8B030D-6E8A-4147-A177-3AD203B41FA5}">
                      <a16:colId xmlns:a16="http://schemas.microsoft.com/office/drawing/2014/main" val="2378674109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Mutation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Change in Energy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(in REU)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417963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I35V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-2.775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736006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I35Y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-2.660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0512635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I35E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-2.652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7109973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I35L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-1.712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3898043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I35A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-1.097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153989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I35P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-0.115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9495556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I35G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2544057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I35D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1.887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449466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I35M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2.087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9996775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I35F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4.821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2446047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I35R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11.913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018218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1875" y="1464158"/>
            <a:ext cx="57734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Lennard-Jones attractive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energy of sidechain </a:t>
            </a:r>
            <a:r>
              <a:rPr lang="en-US" dirty="0" err="1"/>
              <a:t>rotamers</a:t>
            </a:r>
            <a:r>
              <a:rPr lang="en-US" dirty="0"/>
              <a:t> (</a:t>
            </a:r>
            <a:r>
              <a:rPr lang="en-US" dirty="0" err="1"/>
              <a:t>Dunbrack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Electrostatic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Lennard-Jones repulsive (</a:t>
            </a:r>
            <a:r>
              <a:rPr lang="en-US" dirty="0" err="1"/>
              <a:t>intraresidue</a:t>
            </a:r>
            <a:r>
              <a:rPr lang="en-US" dirty="0"/>
              <a:t> and </a:t>
            </a:r>
            <a:r>
              <a:rPr lang="en-US" dirty="0" err="1"/>
              <a:t>interresidue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Lazaridis-Jarplus</a:t>
            </a:r>
            <a:r>
              <a:rPr lang="en-US" dirty="0"/>
              <a:t> solvation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Sidechain-backbone hydrogen bond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Distant backbone-backbone hydrogen bond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Sidechain-sidechain hydrogen bond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Omega backbone dihedral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Overlap clashes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at phi-psi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Ramachandran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4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Favorable Mutations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" t="44828" r="60262" b="14963"/>
          <a:stretch/>
        </p:blipFill>
        <p:spPr>
          <a:xfrm>
            <a:off x="4240631" y="4037597"/>
            <a:ext cx="2952649" cy="2026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1058" y="6016336"/>
            <a:ext cx="268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I35A</a:t>
            </a:r>
          </a:p>
          <a:p>
            <a:r>
              <a:rPr lang="en-US" dirty="0"/>
              <a:t>-1.097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53333" r="61001" b="15112"/>
          <a:stretch/>
        </p:blipFill>
        <p:spPr>
          <a:xfrm>
            <a:off x="7903481" y="1417241"/>
            <a:ext cx="2976880" cy="19814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03360" y="3324299"/>
            <a:ext cx="138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I35E</a:t>
            </a:r>
          </a:p>
          <a:p>
            <a:r>
              <a:rPr lang="en-US" dirty="0"/>
              <a:t>-2.652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60445" r="63125" b="10000"/>
          <a:stretch/>
        </p:blipFill>
        <p:spPr>
          <a:xfrm>
            <a:off x="652107" y="4037597"/>
            <a:ext cx="3032760" cy="2026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4147" y="6068594"/>
            <a:ext cx="126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I35L</a:t>
            </a:r>
          </a:p>
          <a:p>
            <a:r>
              <a:rPr lang="en-US" dirty="0"/>
              <a:t>-1.712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5" t="51940" r="60375" b="13556"/>
          <a:stretch/>
        </p:blipFill>
        <p:spPr>
          <a:xfrm>
            <a:off x="7903481" y="4037597"/>
            <a:ext cx="2871939" cy="2026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77422" y="6016337"/>
            <a:ext cx="2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I35P</a:t>
            </a:r>
          </a:p>
          <a:p>
            <a:r>
              <a:rPr lang="en-US" dirty="0"/>
              <a:t>-0.115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3" t="57898" r="62762" b="11570"/>
          <a:stretch/>
        </p:blipFill>
        <p:spPr>
          <a:xfrm>
            <a:off x="652107" y="1417241"/>
            <a:ext cx="3119158" cy="198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4147" y="3402804"/>
            <a:ext cx="209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I35V</a:t>
            </a:r>
          </a:p>
          <a:p>
            <a:r>
              <a:rPr lang="en-US" dirty="0"/>
              <a:t>-2.775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48473" r="62234" b="20444"/>
          <a:stretch/>
        </p:blipFill>
        <p:spPr>
          <a:xfrm>
            <a:off x="4220790" y="1417241"/>
            <a:ext cx="2972490" cy="20422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122" y="3402804"/>
            <a:ext cx="100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I35Y</a:t>
            </a:r>
          </a:p>
          <a:p>
            <a:r>
              <a:rPr lang="en-US" dirty="0"/>
              <a:t>-2.660</a:t>
            </a:r>
          </a:p>
        </p:txBody>
      </p:sp>
    </p:spTree>
    <p:extLst>
      <p:ext uri="{BB962C8B-B14F-4D97-AF65-F5344CB8AC3E}">
        <p14:creationId xmlns:p14="http://schemas.microsoft.com/office/powerpoint/2010/main" val="218178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Unfavorable Mutations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48406" r="60770" b="10734"/>
          <a:stretch/>
        </p:blipFill>
        <p:spPr>
          <a:xfrm>
            <a:off x="4346175" y="1499301"/>
            <a:ext cx="2511825" cy="2197847"/>
          </a:xfrm>
        </p:spPr>
      </p:pic>
      <p:sp>
        <p:nvSpPr>
          <p:cNvPr id="5" name="TextBox 4"/>
          <p:cNvSpPr txBox="1"/>
          <p:nvPr/>
        </p:nvSpPr>
        <p:spPr>
          <a:xfrm>
            <a:off x="5158888" y="3628449"/>
            <a:ext cx="200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I35D</a:t>
            </a:r>
          </a:p>
          <a:p>
            <a:r>
              <a:rPr lang="en-US" dirty="0"/>
              <a:t>+1.887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56444" r="64375" b="5111"/>
          <a:stretch/>
        </p:blipFill>
        <p:spPr>
          <a:xfrm>
            <a:off x="865863" y="1499302"/>
            <a:ext cx="2664145" cy="2194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2073" y="3649312"/>
            <a:ext cx="177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I35G</a:t>
            </a:r>
          </a:p>
          <a:p>
            <a:r>
              <a:rPr lang="en-US" dirty="0"/>
              <a:t>+1.013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52003" r="66231" b="15333"/>
          <a:stretch/>
        </p:blipFill>
        <p:spPr>
          <a:xfrm>
            <a:off x="7520940" y="1499301"/>
            <a:ext cx="2686316" cy="22289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62788" y="3728218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I35M</a:t>
            </a:r>
          </a:p>
          <a:p>
            <a:r>
              <a:rPr lang="en-US" dirty="0"/>
              <a:t>+2.087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9" t="42668" r="56731" b="14264"/>
          <a:stretch/>
        </p:blipFill>
        <p:spPr>
          <a:xfrm>
            <a:off x="6120967" y="4326713"/>
            <a:ext cx="2578415" cy="18837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60408" y="6162629"/>
            <a:ext cx="199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I35R</a:t>
            </a:r>
          </a:p>
          <a:p>
            <a:r>
              <a:rPr lang="en-US" dirty="0"/>
              <a:t>+11.913</a:t>
            </a: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51674" r="58931" b="10733"/>
          <a:stretch/>
        </p:blipFill>
        <p:spPr>
          <a:xfrm>
            <a:off x="2714777" y="4292310"/>
            <a:ext cx="2345274" cy="19585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74364" y="6230071"/>
            <a:ext cx="169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I35F</a:t>
            </a:r>
          </a:p>
          <a:p>
            <a:r>
              <a:rPr lang="en-US" dirty="0"/>
              <a:t>+4.821</a:t>
            </a:r>
          </a:p>
        </p:txBody>
      </p:sp>
    </p:spTree>
    <p:extLst>
      <p:ext uri="{BB962C8B-B14F-4D97-AF65-F5344CB8AC3E}">
        <p14:creationId xmlns:p14="http://schemas.microsoft.com/office/powerpoint/2010/main" val="4288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and charge important in predicting mutation effects</a:t>
            </a:r>
          </a:p>
          <a:p>
            <a:r>
              <a:rPr lang="en-US" dirty="0"/>
              <a:t>Side chain angle potential energies increased by I35F mutation</a:t>
            </a:r>
          </a:p>
          <a:p>
            <a:r>
              <a:rPr lang="en-US" dirty="0"/>
              <a:t>RMSD increased with I35F mutation</a:t>
            </a:r>
          </a:p>
          <a:p>
            <a:r>
              <a:rPr lang="en-US" dirty="0"/>
              <a:t>Unexpected mutation results (D/E, F/Y)</a:t>
            </a:r>
          </a:p>
          <a:p>
            <a:r>
              <a:rPr lang="en-US" dirty="0"/>
              <a:t>Interacting residues critical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4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Galectin-8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 of the galectin family</a:t>
            </a:r>
          </a:p>
          <a:p>
            <a:pPr lvl="1"/>
            <a:r>
              <a:rPr lang="en-US" dirty="0"/>
              <a:t>Binds </a:t>
            </a:r>
            <a:r>
              <a:rPr lang="el-GR" dirty="0"/>
              <a:t>β</a:t>
            </a:r>
            <a:r>
              <a:rPr lang="en-US" dirty="0"/>
              <a:t>-galactose</a:t>
            </a:r>
          </a:p>
          <a:p>
            <a:pPr lvl="1"/>
            <a:r>
              <a:rPr lang="en-US" dirty="0"/>
              <a:t>Contains carbohydrate recognition domain (CRD)</a:t>
            </a:r>
          </a:p>
          <a:p>
            <a:pPr lvl="1"/>
            <a:r>
              <a:rPr lang="en-US" dirty="0"/>
              <a:t>Binds integrins, CDC44, etc.</a:t>
            </a:r>
          </a:p>
          <a:p>
            <a:r>
              <a:rPr lang="en-US" dirty="0"/>
              <a:t>Role in tumorigenesis </a:t>
            </a:r>
          </a:p>
          <a:p>
            <a:pPr lvl="1"/>
            <a:r>
              <a:rPr lang="en-US" dirty="0"/>
              <a:t>Controls endothelial cell migration and angiogenesis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7" t="20592" r="25584" b="15111"/>
          <a:stretch/>
        </p:blipFill>
        <p:spPr>
          <a:xfrm>
            <a:off x="7861568" y="558800"/>
            <a:ext cx="3944351" cy="295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40148" r="56750" b="34074"/>
          <a:stretch/>
        </p:blipFill>
        <p:spPr>
          <a:xfrm>
            <a:off x="9154160" y="4077374"/>
            <a:ext cx="2834640" cy="2516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40444" r="52667" b="25185"/>
          <a:stretch/>
        </p:blipFill>
        <p:spPr>
          <a:xfrm>
            <a:off x="6644640" y="4347388"/>
            <a:ext cx="2624088" cy="22464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22360" y="6446977"/>
            <a:ext cx="184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PDB 4BMB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5947509"/>
            <a:ext cx="326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Cummings and Liu, 2009</a:t>
            </a:r>
          </a:p>
          <a:p>
            <a:r>
              <a:rPr lang="en-US" dirty="0" err="1"/>
              <a:t>Troncoso</a:t>
            </a:r>
            <a:r>
              <a:rPr lang="en-US" dirty="0"/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14244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Amino Acid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  <a:p>
            <a:r>
              <a:rPr lang="en-US" dirty="0"/>
              <a:t>Charge</a:t>
            </a:r>
          </a:p>
          <a:p>
            <a:r>
              <a:rPr lang="en-US" dirty="0"/>
              <a:t>Hydrophobic effect</a:t>
            </a:r>
          </a:p>
          <a:p>
            <a:r>
              <a:rPr lang="en-US" dirty="0"/>
              <a:t>Change in potential energy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3" t="43256" r="21425" b="26046"/>
          <a:stretch/>
        </p:blipFill>
        <p:spPr>
          <a:xfrm>
            <a:off x="1626782" y="4322033"/>
            <a:ext cx="3338624" cy="2078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2567" y="6400798"/>
            <a:ext cx="1967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Lins</a:t>
            </a:r>
            <a:r>
              <a:rPr lang="en-US" sz="1200" dirty="0"/>
              <a:t> et al. 2003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4" t="28527" r="35988" b="9931"/>
          <a:stretch/>
        </p:blipFill>
        <p:spPr>
          <a:xfrm>
            <a:off x="7332919" y="365125"/>
            <a:ext cx="4490486" cy="5640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0370" y="6084630"/>
            <a:ext cx="4168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McKee, T., &amp; McKee, J. R. (2012). </a:t>
            </a:r>
            <a:r>
              <a:rPr lang="en-US" sz="1200" i="1" dirty="0"/>
              <a:t>Biochemistry: The molecular basis of life</a:t>
            </a:r>
            <a:r>
              <a:rPr lang="en-US" sz="1200" dirty="0"/>
              <a:t>. Oxford: Oxford University Press.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9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Mutations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52074" y="6358270"/>
            <a:ext cx="394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Dayhoff</a:t>
            </a:r>
            <a:r>
              <a:rPr lang="en-US" dirty="0"/>
              <a:t> et al. 1978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4" t="23256" r="27005" b="12713"/>
          <a:stretch/>
        </p:blipFill>
        <p:spPr>
          <a:xfrm>
            <a:off x="157716" y="1473863"/>
            <a:ext cx="5550194" cy="44423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5609" y="5894903"/>
            <a:ext cx="27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PAM 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t="19535" r="26919" b="15969"/>
          <a:stretch/>
        </p:blipFill>
        <p:spPr>
          <a:xfrm>
            <a:off x="6278523" y="1471758"/>
            <a:ext cx="5645890" cy="44231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75157" y="5894903"/>
            <a:ext cx="27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PAM 250</a:t>
            </a:r>
          </a:p>
        </p:txBody>
      </p:sp>
    </p:spTree>
    <p:extLst>
      <p:ext uri="{BB962C8B-B14F-4D97-AF65-F5344CB8AC3E}">
        <p14:creationId xmlns:p14="http://schemas.microsoft.com/office/powerpoint/2010/main" val="213670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Mutations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52074" y="6358270"/>
            <a:ext cx="394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Dayhoff</a:t>
            </a:r>
            <a:r>
              <a:rPr lang="en-US" dirty="0"/>
              <a:t> et al. 1978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4" t="23256" r="27005" b="12713"/>
          <a:stretch/>
        </p:blipFill>
        <p:spPr>
          <a:xfrm>
            <a:off x="182525" y="1471758"/>
            <a:ext cx="5550194" cy="44423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5609" y="5894903"/>
            <a:ext cx="27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PAM 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t="19535" r="26919" b="15969"/>
          <a:stretch/>
        </p:blipFill>
        <p:spPr>
          <a:xfrm>
            <a:off x="6278523" y="1471758"/>
            <a:ext cx="5645890" cy="44231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75157" y="5894903"/>
            <a:ext cx="27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PAM 250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1990" y="3683331"/>
            <a:ext cx="563526" cy="32951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39313" y="3630073"/>
            <a:ext cx="393406" cy="3827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2794" y="3692910"/>
            <a:ext cx="563526" cy="32951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428228" y="3656702"/>
            <a:ext cx="393406" cy="3827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3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Mutations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52074" y="6358270"/>
            <a:ext cx="394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Dayhoff</a:t>
            </a:r>
            <a:r>
              <a:rPr lang="en-US" dirty="0"/>
              <a:t> et al. 1978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4" t="23256" r="27005" b="12713"/>
          <a:stretch/>
        </p:blipFill>
        <p:spPr>
          <a:xfrm>
            <a:off x="182525" y="1471758"/>
            <a:ext cx="5550194" cy="44423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5609" y="5894903"/>
            <a:ext cx="27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PAM 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t="19535" r="26919" b="15969"/>
          <a:stretch/>
        </p:blipFill>
        <p:spPr>
          <a:xfrm>
            <a:off x="6278523" y="1471758"/>
            <a:ext cx="5645890" cy="44231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75157" y="5894903"/>
            <a:ext cx="27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PAM 250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1990" y="3683331"/>
            <a:ext cx="563526" cy="32951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39313" y="3630073"/>
            <a:ext cx="393406" cy="3827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2794" y="3692910"/>
            <a:ext cx="563526" cy="32951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428228" y="3656702"/>
            <a:ext cx="393406" cy="3827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839893" y="3634538"/>
            <a:ext cx="545366" cy="45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047767" y="3634538"/>
            <a:ext cx="449672" cy="45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9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I35F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48741" r="62493" b="10518"/>
          <a:stretch/>
        </p:blipFill>
        <p:spPr>
          <a:xfrm>
            <a:off x="7796069" y="198331"/>
            <a:ext cx="3928099" cy="2819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28618" r="52833" b="31111"/>
          <a:stretch/>
        </p:blipFill>
        <p:spPr>
          <a:xfrm>
            <a:off x="4124417" y="787017"/>
            <a:ext cx="3083386" cy="2730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832" y="1506022"/>
            <a:ext cx="306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Rosetta Energy: +4.821</a:t>
            </a:r>
          </a:p>
          <a:p>
            <a:r>
              <a:rPr lang="en-US" dirty="0">
                <a:sym typeface="Wingdings" panose="05000000000000000000" pitchFamily="2" charset="2"/>
              </a:rPr>
              <a:t> Damaging mutation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t="39556" r="61583" b="10963"/>
          <a:stretch/>
        </p:blipFill>
        <p:spPr>
          <a:xfrm>
            <a:off x="7798128" y="3150433"/>
            <a:ext cx="3928099" cy="3079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8" t="26512" r="26744" b="13488"/>
          <a:stretch/>
        </p:blipFill>
        <p:spPr>
          <a:xfrm>
            <a:off x="353000" y="2758611"/>
            <a:ext cx="3066947" cy="2265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8" t="59225" r="61367" b="12868"/>
          <a:stretch/>
        </p:blipFill>
        <p:spPr>
          <a:xfrm>
            <a:off x="3617779" y="3891158"/>
            <a:ext cx="3794459" cy="23390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5651" y="6230210"/>
            <a:ext cx="186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I35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60118" y="6230210"/>
            <a:ext cx="186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I35F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0509" y="5095777"/>
            <a:ext cx="216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</a:t>
            </a:r>
          </a:p>
        </p:txBody>
      </p:sp>
    </p:spTree>
    <p:extLst>
      <p:ext uri="{BB962C8B-B14F-4D97-AF65-F5344CB8AC3E}">
        <p14:creationId xmlns:p14="http://schemas.microsoft.com/office/powerpoint/2010/main" val="258247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Problem: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total potential energy of interactions of side chains </a:t>
                </a:r>
              </a:p>
              <a:p>
                <a:pPr lvl="1"/>
                <a:r>
                  <a:rPr lang="en-US" dirty="0"/>
                  <a:t>U</a:t>
                </a:r>
                <a:r>
                  <a:rPr lang="en-US" baseline="-25000" dirty="0"/>
                  <a:t>RLJ</a:t>
                </a:r>
                <a:r>
                  <a:rPr lang="en-US" dirty="0"/>
                  <a:t>(</a:t>
                </a:r>
                <a:r>
                  <a:rPr lang="en-US" dirty="0">
                    <a:sym typeface="Symbol" panose="05050102010706020507" pitchFamily="18" charset="2"/>
                  </a:rPr>
                  <a:t></a:t>
                </a:r>
                <a:r>
                  <a:rPr lang="en-US" baseline="-25000" dirty="0"/>
                  <a:t>1</a:t>
                </a:r>
                <a:r>
                  <a:rPr lang="en-US" dirty="0"/>
                  <a:t>, </a:t>
                </a:r>
                <a:r>
                  <a:rPr lang="en-US" dirty="0">
                    <a:sym typeface="Symbol" panose="05050102010706020507" pitchFamily="18" charset="2"/>
                  </a:rPr>
                  <a:t></a:t>
                </a:r>
                <a:r>
                  <a:rPr lang="en-US" baseline="-25000" dirty="0"/>
                  <a:t>2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𝑖</m:t>
                        </m:r>
                        <m:r>
                          <a:rPr lang="en-US" i="1"/>
                          <m:t>&gt;</m:t>
                        </m:r>
                        <m:r>
                          <a:rPr lang="en-US" i="1"/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𝑈</m:t>
                            </m:r>
                          </m:e>
                          <m:sub>
                            <m:r>
                              <a:rPr lang="en-US" i="1"/>
                              <m:t>𝑅𝐿𝐽</m:t>
                            </m:r>
                          </m:sub>
                        </m:sSub>
                      </m:e>
                    </m:nary>
                    <m:r>
                      <a:rPr lang="en-US" i="1"/>
                      <m:t>(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𝑟</m:t>
                        </m:r>
                      </m:e>
                      <m:sub>
                        <m:r>
                          <a:rPr lang="en-US" i="1"/>
                          <m:t>𝑖𝑗</m:t>
                        </m:r>
                      </m:sub>
                    </m:sSub>
                    <m:r>
                      <a:rPr lang="en-US" i="1"/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Plot as function of </a:t>
                </a:r>
                <a:r>
                  <a:rPr lang="el-GR" dirty="0"/>
                  <a:t>χ</a:t>
                </a:r>
                <a:r>
                  <a:rPr lang="en-US" dirty="0"/>
                  <a:t>1 and </a:t>
                </a:r>
                <a:r>
                  <a:rPr lang="el-GR" dirty="0"/>
                  <a:t>χ</a:t>
                </a:r>
                <a:r>
                  <a:rPr lang="en-US" dirty="0"/>
                  <a:t>2</a:t>
                </a:r>
              </a:p>
              <a:p>
                <a:r>
                  <a:rPr lang="en-US" dirty="0"/>
                  <a:t>RMSD of heavy chain atoms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2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I35F Energy Plots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t="20153" r="25353" b="15171"/>
          <a:stretch/>
        </p:blipFill>
        <p:spPr>
          <a:xfrm>
            <a:off x="6471920" y="2021838"/>
            <a:ext cx="4541520" cy="34061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20148" r="25334" b="15408"/>
          <a:stretch/>
        </p:blipFill>
        <p:spPr>
          <a:xfrm>
            <a:off x="1148080" y="2021838"/>
            <a:ext cx="4541520" cy="340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47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353</Words>
  <Application>Microsoft Office PowerPoint</Application>
  <PresentationFormat>Widescreen</PresentationFormat>
  <Paragraphs>113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Wingdings</vt:lpstr>
      <vt:lpstr>Office Theme</vt:lpstr>
      <vt:lpstr>Analysis of the I35 Mutations of Galactin-8</vt:lpstr>
      <vt:lpstr>Galectin-8</vt:lpstr>
      <vt:lpstr>Amino Acid Mutations</vt:lpstr>
      <vt:lpstr>Common Mutations</vt:lpstr>
      <vt:lpstr>Common Mutations</vt:lpstr>
      <vt:lpstr>Common Mutations</vt:lpstr>
      <vt:lpstr>I35F</vt:lpstr>
      <vt:lpstr>Coding Problem:</vt:lpstr>
      <vt:lpstr>I35F Energy Plots</vt:lpstr>
      <vt:lpstr>I35F RMSD Calculations</vt:lpstr>
      <vt:lpstr>Pipeline: Rosetta</vt:lpstr>
      <vt:lpstr>Favorable Mutations</vt:lpstr>
      <vt:lpstr>Unfavorable Mutations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I35F Mutation of Galactin-8</dc:title>
  <dc:creator>Brady, Megan</dc:creator>
  <cp:lastModifiedBy>Brady, Megan</cp:lastModifiedBy>
  <cp:revision>53</cp:revision>
  <dcterms:created xsi:type="dcterms:W3CDTF">2017-05-10T01:01:02Z</dcterms:created>
  <dcterms:modified xsi:type="dcterms:W3CDTF">2017-05-10T16:27:25Z</dcterms:modified>
</cp:coreProperties>
</file>